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72" autoAdjust="0"/>
    <p:restoredTop sz="99467" autoAdjust="0"/>
  </p:normalViewPr>
  <p:slideViewPr>
    <p:cSldViewPr snapToGrid="0">
      <p:cViewPr varScale="1">
        <p:scale>
          <a:sx n="90" d="100"/>
          <a:sy n="90" d="100"/>
        </p:scale>
        <p:origin x="307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438400" y="3159761"/>
            <a:ext cx="6096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6320" y="1219200"/>
            <a:ext cx="100584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44800" y="3375491"/>
            <a:ext cx="82296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C15C5-0F3C-44B7-8BB5-37D6AD17A8C5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FD0B2F-72E5-493F-A0B3-F96E1E8A443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4800" y="685802"/>
            <a:ext cx="77216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C15C5-0F3C-44B7-8BB5-37D6AD17A8C5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0B2F-72E5-493F-A0B3-F96E1E8A44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2800" y="609601"/>
            <a:ext cx="28448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0800" y="685801"/>
            <a:ext cx="67056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C15C5-0F3C-44B7-8BB5-37D6AD17A8C5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D0B2F-72E5-493F-A0B3-F96E1E8A44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C15C5-0F3C-44B7-8BB5-37D6AD17A8C5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FD0B2F-72E5-493F-A0B3-F96E1E8A443B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689600" y="4074498"/>
            <a:ext cx="6096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0" y="4267368"/>
            <a:ext cx="49784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C15C5-0F3C-44B7-8BB5-37D6AD17A8C5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FD0B2F-72E5-493F-A0B3-F96E1E8A443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0" y="1905000"/>
            <a:ext cx="804672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C15C5-0F3C-44B7-8BB5-37D6AD17A8C5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FD0B2F-72E5-493F-A0B3-F96E1E8A443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792224" y="658368"/>
            <a:ext cx="4364736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6705600" y="658369"/>
            <a:ext cx="4364736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8160" y="661976"/>
            <a:ext cx="4364736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2224" y="1371600"/>
            <a:ext cx="43688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05600" y="661976"/>
            <a:ext cx="4364736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05600" y="1371600"/>
            <a:ext cx="4364736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408853" y="520192"/>
            <a:ext cx="6096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73707" y="520192"/>
            <a:ext cx="6096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C15C5-0F3C-44B7-8BB5-37D6AD17A8C5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FD0B2F-72E5-493F-A0B3-F96E1E8A443B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C15C5-0F3C-44B7-8BB5-37D6AD17A8C5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FD0B2F-72E5-493F-A0B3-F96E1E8A443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C15C5-0F3C-44B7-8BB5-37D6AD17A8C5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FD0B2F-72E5-493F-A0B3-F96E1E8A443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105227" y="1774588"/>
            <a:ext cx="6096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600" y="685801"/>
            <a:ext cx="57912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0" y="685801"/>
            <a:ext cx="34544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C15C5-0F3C-44B7-8BB5-37D6AD17A8C5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FD0B2F-72E5-493F-A0B3-F96E1E8A443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25600" y="612776"/>
            <a:ext cx="89408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00" y="3453047"/>
            <a:ext cx="67056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47136" y="3331464"/>
            <a:ext cx="6096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C15C5-0F3C-44B7-8BB5-37D6AD17A8C5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FD0B2F-72E5-493F-A0B3-F96E1E8A443B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830961" y="1038441"/>
            <a:ext cx="965416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557464" y="419133"/>
            <a:ext cx="5538472" cy="5973945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4370607" y="116855"/>
            <a:ext cx="8639149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6320" y="4876800"/>
            <a:ext cx="100584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4800" y="685802"/>
            <a:ext cx="8128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5473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90C15C5-0F3C-44B7-8BB5-37D6AD17A8C5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80" y="6154739"/>
            <a:ext cx="6096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7280" y="5842000"/>
            <a:ext cx="28448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C0FD0B2F-72E5-493F-A0B3-F96E1E8A443B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3707" y="1772861"/>
            <a:ext cx="92804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8800" dirty="0" smtClean="0">
                <a:latin typeface="+mj-lt"/>
                <a:cs typeface="Times New Roman" panose="02020603050405020304" pitchFamily="18" charset="0"/>
              </a:rPr>
              <a:t>№3 дәріс</a:t>
            </a:r>
            <a:endParaRPr lang="ru-RU" sz="88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92072" y="3445077"/>
            <a:ext cx="9430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dirty="0" smtClean="0">
                <a:latin typeface="+mj-lt"/>
                <a:cs typeface="Times New Roman" panose="02020603050405020304" pitchFamily="18" charset="0"/>
              </a:rPr>
              <a:t>Тақырыбы:  </a:t>
            </a:r>
            <a:r>
              <a:rPr lang="kk-KZ" sz="3200" b="1" dirty="0">
                <a:latin typeface="+mj-lt"/>
                <a:cs typeface="Times New Roman" panose="02020603050405020304" pitchFamily="18" charset="0"/>
              </a:rPr>
              <a:t>Тренингке дайындық мәсе</a:t>
            </a:r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лесі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57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7921" y="430906"/>
            <a:ext cx="10645254" cy="62174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lnSpc>
                <a:spcPct val="107000"/>
              </a:lnSpc>
              <a:spcAft>
                <a:spcPts val="0"/>
              </a:spcAft>
            </a:pPr>
            <a:r>
              <a:rPr lang="kk-KZ" sz="3600" b="1" dirty="0">
                <a:solidFill>
                  <a:srgbClr val="FFC000"/>
                </a:solidFill>
                <a:latin typeface="Times New Roman"/>
                <a:ea typeface="Calibri"/>
                <a:cs typeface="Times New Roman"/>
              </a:rPr>
              <a:t>Интенсивт</a:t>
            </a:r>
            <a:r>
              <a:rPr lang="ms-MY" sz="3600" b="1" dirty="0">
                <a:solidFill>
                  <a:srgbClr val="FFC000"/>
                </a:solidFill>
                <a:latin typeface="Times New Roman"/>
                <a:ea typeface="Calibri"/>
                <a:cs typeface="Times New Roman"/>
              </a:rPr>
              <a:t>i </a:t>
            </a:r>
            <a:r>
              <a:rPr lang="kk-KZ" sz="3600" b="1" dirty="0">
                <a:solidFill>
                  <a:srgbClr val="FFC000"/>
                </a:solidFill>
                <a:latin typeface="Times New Roman"/>
                <a:ea typeface="Calibri"/>
                <a:cs typeface="Times New Roman"/>
              </a:rPr>
              <a:t>курс — 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сабақтарды өтк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зуд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 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күнде қажет етед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 (3-8 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сағат күн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не) және үш күннен ек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 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аптаға созылуы мүмк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н. Интенсивт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 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тренинг әсер ету және тұлғаның өзгеру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н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ң аса күшт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 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құралдары болып табылады. Ол аса тереңдет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лген оңдеулер «Мен» - концепциясының қатысушыларына тәж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рибелер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мен қаб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лет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н қалыптастырады. Жалпы интенсивт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 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тренинг процес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нде жүрг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зуш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 </a:t>
            </a:r>
            <a:r>
              <a:rPr lang="kk-KZ" sz="2800" dirty="0" smtClean="0">
                <a:latin typeface="Times New Roman"/>
                <a:ea typeface="Calibri"/>
                <a:cs typeface="Times New Roman"/>
              </a:rPr>
              <a:t>топтағы 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қатысушылардың әрекет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не аз уақыт жұсайды, «Психологиялық материалдарды» жабылдаулары кеңейт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л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п және қарсы туруын аздатады. Сонда да, зей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н аударатын жағдай интенсивт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 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курстың нәтижәс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нде алынған байланыстар тереңдет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лген, қатысушылар негативт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 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бұрынғы ықпал етулерге ‚ұшырайды. Нәтижәс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нде алынған мәл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меттер тұрақты бек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тулермен анықталады.</a:t>
            </a:r>
            <a:endParaRPr lang="ru-RU" sz="2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87137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2136" y="245421"/>
            <a:ext cx="11477768" cy="661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lnSpc>
                <a:spcPct val="107000"/>
              </a:lnSpc>
              <a:spcAft>
                <a:spcPts val="0"/>
              </a:spcAft>
            </a:pPr>
            <a:r>
              <a:rPr lang="kk-KZ" sz="3200" b="1" dirty="0">
                <a:solidFill>
                  <a:srgbClr val="FFC000"/>
                </a:solidFill>
                <a:latin typeface="Times New Roman"/>
                <a:ea typeface="Calibri"/>
                <a:cs typeface="Times New Roman"/>
              </a:rPr>
              <a:t>Әрдайым сабақтар 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— аптасына б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р ек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 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рет (1-2), күн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не үш-төрт сағат (3-4 сағ.) жүрг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з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лед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i. 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Олар системалық және еөгертулерд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 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шығаруға мүмк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нд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к беред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i. 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Сабатың басында - өткен кездесуд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 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еске тус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руге және қысқаша талкылауға уакыт бөлу керект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г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 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аса маңызды.</a:t>
            </a:r>
          </a:p>
          <a:p>
            <a:pPr indent="228600" algn="just">
              <a:lnSpc>
                <a:spcPct val="107000"/>
              </a:lnSpc>
              <a:spcAft>
                <a:spcPts val="0"/>
              </a:spcAft>
            </a:pPr>
            <a:r>
              <a:rPr lang="kk-KZ" sz="2800" dirty="0">
                <a:latin typeface="Times New Roman"/>
                <a:ea typeface="Calibri"/>
                <a:cs typeface="Times New Roman"/>
              </a:rPr>
              <a:t>Эпизодтық кездесу - тренингт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 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ұйымдастырудағы басқа формаға қарағанда тым аса бостау. Сабақтар айына б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р-ек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 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рет (1-2рет) болуы мүмк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н. Топтың ұйымдасуы эпизодтың кездесулерд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ң режим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нде клубтық форманы таңдай алады, б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рақ бұл тренингт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к топ принцип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нде оның ‚ұйымдасуын мойындайды. Сонан соң жүрг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зуш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 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әрб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р кездесуд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 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өз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нд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к дара және аяқталған оқиғаны болдыруға тырысу керек. Осы топтарда жатысушылар құрамындағы саны өзгеру мүмк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н және тапсырманың бағытталуы. Тренингке қатысушылардың эпизодты кездесу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 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уйымдастыру мумк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нд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г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 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туады. Сол аркылы алынған езгертулерд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 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сақтап бек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те алады.</a:t>
            </a:r>
          </a:p>
        </p:txBody>
      </p:sp>
    </p:spTree>
    <p:extLst>
      <p:ext uri="{BB962C8B-B14F-4D97-AF65-F5344CB8AC3E}">
        <p14:creationId xmlns:p14="http://schemas.microsoft.com/office/powerpoint/2010/main" val="2235692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41696" y="835198"/>
            <a:ext cx="10358651" cy="483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800"/>
              </a:spcBef>
              <a:spcAft>
                <a:spcPts val="0"/>
              </a:spcAft>
            </a:pPr>
            <a:r>
              <a:rPr lang="kk-KZ" sz="3200" dirty="0">
                <a:solidFill>
                  <a:srgbClr val="FFC000"/>
                </a:solidFill>
                <a:latin typeface="+mj-lt"/>
                <a:ea typeface="Helvetica Neue"/>
                <a:cs typeface="Helvetica Neue"/>
              </a:rPr>
              <a:t>Оқу әдебиеттері:</a:t>
            </a:r>
            <a:endParaRPr lang="ru-RU" sz="3200" dirty="0">
              <a:solidFill>
                <a:srgbClr val="FFC000"/>
              </a:solidFill>
              <a:latin typeface="+mj-lt"/>
              <a:ea typeface="Helvetica Neue"/>
              <a:cs typeface="Helvetica Neue"/>
            </a:endParaRPr>
          </a:p>
          <a:p>
            <a:pPr marL="514350" indent="-514350" algn="just">
              <a:spcBef>
                <a:spcPts val="800"/>
              </a:spcBef>
              <a:spcAft>
                <a:spcPts val="0"/>
              </a:spcAft>
              <a:buFont typeface="+mj-lt"/>
              <a:buAutoNum type="arabicPeriod"/>
            </a:pPr>
            <a:r>
              <a:rPr lang="kk-KZ" sz="2800" dirty="0">
                <a:latin typeface="+mj-lt"/>
                <a:ea typeface="Helvetica Neue"/>
                <a:cs typeface="Helvetica Neue"/>
              </a:rPr>
              <a:t>Горбушина О. П. Психологический тренинг. Секреты проведения. СПб.: Питер, 2008. -176 с.</a:t>
            </a:r>
            <a:endParaRPr lang="ru-RU" sz="2800" dirty="0">
              <a:latin typeface="+mj-lt"/>
              <a:ea typeface="Helvetica Neue"/>
              <a:cs typeface="Helvetica Neue"/>
            </a:endParaRPr>
          </a:p>
          <a:p>
            <a:pPr marL="514350" indent="-514350" algn="just">
              <a:spcBef>
                <a:spcPts val="800"/>
              </a:spcBef>
              <a:spcAft>
                <a:spcPts val="0"/>
              </a:spcAft>
              <a:buFont typeface="+mj-lt"/>
              <a:buAutoNum type="arabicPeriod"/>
            </a:pPr>
            <a:r>
              <a:rPr lang="kk-KZ" sz="2800" dirty="0">
                <a:latin typeface="+mj-lt"/>
                <a:ea typeface="Helvetica Neue"/>
                <a:cs typeface="Helvetica Neue"/>
              </a:rPr>
              <a:t>Келли Г., Тренинг принятия решения. –Спб.: Питер, 2001.</a:t>
            </a:r>
            <a:endParaRPr lang="ru-RU" sz="2800" dirty="0">
              <a:latin typeface="+mj-lt"/>
              <a:ea typeface="Helvetica Neue"/>
              <a:cs typeface="Helvetica Neue"/>
            </a:endParaRPr>
          </a:p>
          <a:p>
            <a:pPr marL="514350" indent="-514350" algn="just">
              <a:spcBef>
                <a:spcPts val="800"/>
              </a:spcBef>
              <a:spcAft>
                <a:spcPts val="0"/>
              </a:spcAft>
              <a:buFont typeface="+mj-lt"/>
              <a:buAutoNum type="arabicPeriod"/>
            </a:pPr>
            <a:r>
              <a:rPr lang="kk-KZ" sz="2800" dirty="0">
                <a:latin typeface="+mj-lt"/>
                <a:ea typeface="Helvetica Neue"/>
                <a:cs typeface="Helvetica Neue"/>
              </a:rPr>
              <a:t>Евтихов О. Практика психологического тренинга. –Спб., 2005. </a:t>
            </a:r>
            <a:endParaRPr lang="ru-RU" sz="2800" dirty="0">
              <a:latin typeface="+mj-lt"/>
              <a:ea typeface="Helvetica Neue"/>
              <a:cs typeface="Helvetica Neue"/>
            </a:endParaRPr>
          </a:p>
          <a:p>
            <a:pPr marL="514350" indent="-514350" algn="just">
              <a:spcBef>
                <a:spcPts val="800"/>
              </a:spcBef>
              <a:spcAft>
                <a:spcPts val="0"/>
              </a:spcAft>
              <a:buFont typeface="+mj-lt"/>
              <a:buAutoNum type="arabicPeriod"/>
            </a:pPr>
            <a:r>
              <a:rPr lang="kk-KZ" sz="2800" dirty="0">
                <a:latin typeface="+mj-lt"/>
                <a:ea typeface="Helvetica Neue"/>
                <a:cs typeface="Helvetica Neue"/>
              </a:rPr>
              <a:t>Фопель К. Психологические группы. Рабочие материалы для ведущего. Практическое пособие. / Пер. с нем. – М., Генезис, 2004.</a:t>
            </a:r>
            <a:endParaRPr lang="ru-RU" sz="2800" dirty="0">
              <a:latin typeface="+mj-lt"/>
              <a:ea typeface="Helvetica Neue"/>
              <a:cs typeface="Helvetica Neue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 </a:t>
            </a:r>
            <a:endParaRPr lang="ru-RU" sz="20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11887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46161" y="764275"/>
            <a:ext cx="10754435" cy="5361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3200" dirty="0">
                <a:solidFill>
                  <a:srgbClr val="FFC000"/>
                </a:solidFill>
                <a:latin typeface="+mj-lt"/>
                <a:ea typeface="Times New Roman"/>
                <a:cs typeface="Times New Roman"/>
              </a:rPr>
              <a:t>Мақсаты: </a:t>
            </a:r>
            <a:r>
              <a:rPr lang="kk-KZ" sz="3200" dirty="0">
                <a:latin typeface="+mj-lt"/>
                <a:ea typeface="Times New Roman"/>
                <a:cs typeface="Times New Roman"/>
              </a:rPr>
              <a:t>Тренингке дайындалу мәселесінің маңызды теория-методологиялық тәсілдерімен таныстыру.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kk-KZ" sz="3200" dirty="0">
              <a:latin typeface="+mj-lt"/>
              <a:ea typeface="Times New Roman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3200" dirty="0">
                <a:solidFill>
                  <a:srgbClr val="FFC000"/>
                </a:solidFill>
                <a:latin typeface="+mj-lt"/>
                <a:ea typeface="Times New Roman"/>
                <a:cs typeface="Times New Roman"/>
              </a:rPr>
              <a:t>Кілтті сөздер: </a:t>
            </a:r>
            <a:r>
              <a:rPr lang="kk-KZ" sz="3200" dirty="0">
                <a:latin typeface="+mj-lt"/>
                <a:ea typeface="Times New Roman"/>
                <a:cs typeface="Times New Roman"/>
              </a:rPr>
              <a:t>тренинг, бағдарлама, жоспарлау,топ, норма, рөлдік позиция, сабақты ұйымдастыру.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kk-KZ" sz="3200" dirty="0">
              <a:latin typeface="+mj-lt"/>
              <a:ea typeface="Times New Roman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3200" dirty="0">
                <a:solidFill>
                  <a:srgbClr val="FFC000"/>
                </a:solidFill>
                <a:latin typeface="+mj-lt"/>
                <a:ea typeface="Times New Roman"/>
                <a:cs typeface="Times New Roman"/>
              </a:rPr>
              <a:t>Негізгі сұрақтар: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3200" dirty="0">
                <a:latin typeface="+mj-lt"/>
                <a:ea typeface="Times New Roman"/>
                <a:cs typeface="Times New Roman"/>
              </a:rPr>
              <a:t>1.	Тренингтік топтың психологиялық ерекшеліктері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3200" dirty="0">
                <a:latin typeface="+mj-lt"/>
                <a:ea typeface="Times New Roman"/>
                <a:cs typeface="Times New Roman"/>
              </a:rPr>
              <a:t>2.	Гомогенді және гетерогендік мәселесі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3200" dirty="0">
                <a:latin typeface="+mj-lt"/>
                <a:ea typeface="Times New Roman"/>
                <a:cs typeface="Times New Roman"/>
              </a:rPr>
              <a:t>3.	Тренингт</a:t>
            </a:r>
            <a:r>
              <a:rPr lang="ms-MY" sz="3200" dirty="0">
                <a:latin typeface="+mj-lt"/>
                <a:ea typeface="Times New Roman"/>
                <a:cs typeface="Times New Roman"/>
              </a:rPr>
              <a:t>i</a:t>
            </a:r>
            <a:r>
              <a:rPr lang="kk-KZ" sz="3200" dirty="0">
                <a:latin typeface="+mj-lt"/>
                <a:ea typeface="Times New Roman"/>
                <a:cs typeface="Times New Roman"/>
              </a:rPr>
              <a:t>к сабақтарды ұйымдастыру этаптары</a:t>
            </a:r>
          </a:p>
        </p:txBody>
      </p:sp>
    </p:spTree>
    <p:extLst>
      <p:ext uri="{BB962C8B-B14F-4D97-AF65-F5344CB8AC3E}">
        <p14:creationId xmlns:p14="http://schemas.microsoft.com/office/powerpoint/2010/main" val="3727452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8864" y="390520"/>
            <a:ext cx="10863619" cy="6019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2400" dirty="0" smtClean="0">
                <a:latin typeface="+mj-lt"/>
                <a:ea typeface="Calibri"/>
                <a:cs typeface="Times New Roman"/>
              </a:rPr>
              <a:t>     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Бұл жерде тренингке дайындықтағы ек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 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түрл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 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келісті белг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леуге болады.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2400" dirty="0">
                <a:latin typeface="+mj-lt"/>
                <a:ea typeface="Calibri"/>
                <a:cs typeface="Times New Roman"/>
              </a:rPr>
              <a:t>Б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р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нш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 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нұсқада ең алдымен тренингкт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к модельд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ң спецификалық шеш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лет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н мәселелермен сәйкестенд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р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лет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н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 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анықталады, бағдарламалар құрастырылады және соған сәйкес келет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н топ жинақталады.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2400" dirty="0">
                <a:latin typeface="+mj-lt"/>
                <a:ea typeface="Calibri"/>
                <a:cs typeface="Times New Roman"/>
              </a:rPr>
              <a:t>ӘПТ бағдарламасы ережеге сай аса құрылымды және затқа бағытталған (мысалы: коммуникативт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 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құзырлылықты дамыту тренинг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i, 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тұлғалық өсу тренинг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i, 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ұйымдасу тренинг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 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және т.б.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2400" dirty="0">
                <a:latin typeface="+mj-lt"/>
                <a:ea typeface="Calibri"/>
                <a:cs typeface="Times New Roman"/>
              </a:rPr>
              <a:t>Ал келес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 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нұсқада ең алдымен әлеуметт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к проблемаларға ие немесе профессионалды топтар анықталады және солармен қатар сәйкес келет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н тренинг жоспарланады және ұйымдастырылады. Сол кездег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 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жағдайда тренингтік ұйымдастыру алгоритм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 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келес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лер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 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болуы мумк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н.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2400" dirty="0">
                <a:latin typeface="+mj-lt"/>
                <a:ea typeface="Calibri"/>
                <a:cs typeface="Times New Roman"/>
              </a:rPr>
              <a:t>Тапсырыстарды т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ркеу.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2400" dirty="0">
                <a:latin typeface="+mj-lt"/>
                <a:ea typeface="Calibri"/>
                <a:cs typeface="Times New Roman"/>
              </a:rPr>
              <a:t>Мәл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мденген проблемалармен жұмыс 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стеу. Оның 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зден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с себептер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н және проблемаларын анықтауын өз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ңе қосу керек, сондай-ақ сол кездег</a:t>
            </a:r>
            <a:r>
              <a:rPr lang="ms-MY" sz="2400" dirty="0">
                <a:latin typeface="+mj-lt"/>
                <a:ea typeface="Calibri"/>
                <a:cs typeface="Times New Roman"/>
              </a:rPr>
              <a:t>i </a:t>
            </a:r>
            <a:r>
              <a:rPr lang="kk-KZ" sz="2400" dirty="0">
                <a:latin typeface="+mj-lt"/>
                <a:ea typeface="Calibri"/>
                <a:cs typeface="Times New Roman"/>
              </a:rPr>
              <a:t>мәселелерге байланысты әдебиеттедір талдау;</a:t>
            </a:r>
          </a:p>
        </p:txBody>
      </p:sp>
    </p:spTree>
    <p:extLst>
      <p:ext uri="{BB962C8B-B14F-4D97-AF65-F5344CB8AC3E}">
        <p14:creationId xmlns:p14="http://schemas.microsoft.com/office/powerpoint/2010/main" val="3134957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9558" y="222302"/>
            <a:ext cx="10727140" cy="6741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1. Тренингке қатысуышылардың демографиялық және басқа да өзгешел</a:t>
            </a:r>
            <a:r>
              <a:rPr lang="ms-MY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i</a:t>
            </a:r>
            <a:r>
              <a:rPr lang="kk-KZ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ктер</a:t>
            </a:r>
            <a:r>
              <a:rPr lang="ms-MY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i</a:t>
            </a:r>
            <a:r>
              <a:rPr lang="kk-KZ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мен, олардың сандарымен, тұлғалық ерекшеліктерімен танысу және тб.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2. Сол кездег</a:t>
            </a:r>
            <a:r>
              <a:rPr lang="ms-MY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i </a:t>
            </a:r>
            <a:r>
              <a:rPr lang="kk-KZ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проблемаларды шешу үш</a:t>
            </a:r>
            <a:r>
              <a:rPr lang="ms-MY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i</a:t>
            </a:r>
            <a:r>
              <a:rPr lang="kk-KZ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н тренингт</a:t>
            </a:r>
            <a:r>
              <a:rPr lang="ms-MY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i</a:t>
            </a:r>
            <a:r>
              <a:rPr lang="kk-KZ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к форманы қолданудың мүмк</a:t>
            </a:r>
            <a:r>
              <a:rPr lang="ms-MY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i</a:t>
            </a:r>
            <a:r>
              <a:rPr lang="kk-KZ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нд</a:t>
            </a:r>
            <a:r>
              <a:rPr lang="ms-MY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i</a:t>
            </a:r>
            <a:r>
              <a:rPr lang="kk-KZ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ктер</a:t>
            </a:r>
            <a:r>
              <a:rPr lang="ms-MY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i</a:t>
            </a:r>
            <a:r>
              <a:rPr lang="kk-KZ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мен сәтт</a:t>
            </a:r>
            <a:r>
              <a:rPr lang="ms-MY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i</a:t>
            </a:r>
            <a:r>
              <a:rPr lang="kk-KZ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л</a:t>
            </a:r>
            <a:r>
              <a:rPr lang="ms-MY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i</a:t>
            </a:r>
            <a:r>
              <a:rPr lang="kk-KZ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ктер</a:t>
            </a:r>
            <a:r>
              <a:rPr lang="ms-MY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i</a:t>
            </a:r>
            <a:r>
              <a:rPr lang="kk-KZ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н анықтау;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3. Анықталу мен кел</a:t>
            </a:r>
            <a:r>
              <a:rPr lang="ms-MY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i</a:t>
            </a:r>
            <a:r>
              <a:rPr lang="kk-KZ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су мақсаттары және күту нәтижес</a:t>
            </a:r>
            <a:r>
              <a:rPr lang="ms-MY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i. (</a:t>
            </a:r>
            <a:r>
              <a:rPr lang="kk-KZ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Тренинтт</a:t>
            </a:r>
            <a:r>
              <a:rPr lang="ms-MY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i </a:t>
            </a:r>
            <a:r>
              <a:rPr lang="kk-KZ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жүрг</a:t>
            </a:r>
            <a:r>
              <a:rPr lang="ms-MY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i</a:t>
            </a:r>
            <a:r>
              <a:rPr lang="kk-KZ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зу нәтижес</a:t>
            </a:r>
            <a:r>
              <a:rPr lang="ms-MY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i</a:t>
            </a:r>
            <a:r>
              <a:rPr lang="kk-KZ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нде б</a:t>
            </a:r>
            <a:r>
              <a:rPr lang="ms-MY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i</a:t>
            </a:r>
            <a:r>
              <a:rPr lang="kk-KZ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з неге келем</a:t>
            </a:r>
            <a:r>
              <a:rPr lang="ms-MY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i</a:t>
            </a:r>
            <a:r>
              <a:rPr lang="kk-KZ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з);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4. Тапсырмаларды тағайындау;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5. Сол кездег</a:t>
            </a:r>
            <a:r>
              <a:rPr lang="ms-MY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i </a:t>
            </a:r>
            <a:r>
              <a:rPr lang="kk-KZ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тренингке тым аса эффективт</a:t>
            </a:r>
            <a:r>
              <a:rPr lang="ms-MY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i </a:t>
            </a:r>
            <a:r>
              <a:rPr lang="kk-KZ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әдістемелердің қолданылуын анықтау;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6. Тренингг</a:t>
            </a:r>
            <a:r>
              <a:rPr lang="ms-MY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i</a:t>
            </a:r>
            <a:r>
              <a:rPr lang="kk-KZ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к тапсырмалардың ұйымдастыру формасын анықтау;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7. Тренингт</a:t>
            </a:r>
            <a:r>
              <a:rPr lang="ms-MY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i</a:t>
            </a:r>
            <a:r>
              <a:rPr lang="kk-KZ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к программаларды жоспарлау;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kk-KZ" sz="27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8. Тапсырма жоспарын құрастыру.</a:t>
            </a:r>
          </a:p>
          <a:p>
            <a:pPr indent="228600" algn="just">
              <a:lnSpc>
                <a:spcPct val="107000"/>
              </a:lnSpc>
              <a:spcAft>
                <a:spcPts val="0"/>
              </a:spcAft>
            </a:pPr>
            <a:endParaRPr lang="ru-RU" sz="27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43451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6035" y="567384"/>
            <a:ext cx="10235821" cy="5624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ctr">
              <a:lnSpc>
                <a:spcPct val="107000"/>
              </a:lnSpc>
              <a:spcAft>
                <a:spcPts val="0"/>
              </a:spcAft>
            </a:pPr>
            <a:r>
              <a:rPr lang="kk-KZ" sz="2800" b="1" dirty="0" smtClean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ТРЕНИНГТІК ТОПТЫҢ ПСИХОЛОГИЯЛЫҚ ЕРЕКШЕЛІКТЕРІ</a:t>
            </a:r>
          </a:p>
          <a:p>
            <a:pPr indent="228600" algn="just">
              <a:lnSpc>
                <a:spcPct val="107000"/>
              </a:lnSpc>
              <a:spcAft>
                <a:spcPts val="0"/>
              </a:spcAft>
            </a:pPr>
            <a:endParaRPr lang="kk-KZ" sz="2800" dirty="0" smtClean="0">
              <a:solidFill>
                <a:srgbClr val="FFC000"/>
              </a:solidFill>
              <a:latin typeface="+mj-lt"/>
              <a:ea typeface="Calibri"/>
              <a:cs typeface="Times New Roman"/>
            </a:endParaRPr>
          </a:p>
          <a:p>
            <a:pPr indent="228600" algn="just">
              <a:lnSpc>
                <a:spcPct val="107000"/>
              </a:lnSpc>
              <a:spcAft>
                <a:spcPts val="0"/>
              </a:spcAft>
            </a:pPr>
            <a:r>
              <a:rPr lang="kk-KZ" sz="2800" dirty="0" smtClean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Топтағы </a:t>
            </a:r>
            <a:r>
              <a:rPr lang="kk-KZ" sz="2800" dirty="0">
                <a:solidFill>
                  <a:srgbClr val="FFC000"/>
                </a:solidFill>
                <a:latin typeface="+mj-lt"/>
                <a:ea typeface="Calibri"/>
                <a:cs typeface="Times New Roman"/>
              </a:rPr>
              <a:t>нормалар. </a:t>
            </a:r>
            <a:r>
              <a:rPr lang="kk-KZ" sz="2800" dirty="0">
                <a:latin typeface="+mj-lt"/>
                <a:ea typeface="Calibri"/>
                <a:cs typeface="Times New Roman"/>
              </a:rPr>
              <a:t>Тренингтік топтарда өзіндік нормалар өнделген. Жетекші топты эффективті дамыту үшін нормалардың қажеттілігін түсіну қажет және сол нормаларды қатысушылардың қабылдауын, өндеуіне мүмкіндік жасай алу керек, сондай-ақ нормалар топтың мақсатына сай болуы тиіс. Әлеуметтік қоғамда қалыптасқан нормаларды тренингтік топқа механикалық түрде жай ауыстыру, өнімді болып табылмайды және тікелей зиян келітіріп, антитерапевтік әсер көрсетеді</a:t>
            </a:r>
            <a:r>
              <a:rPr lang="kk-KZ" sz="2800" dirty="0" smtClean="0">
                <a:latin typeface="+mj-lt"/>
                <a:ea typeface="Calibri"/>
                <a:cs typeface="Times New Roman"/>
              </a:rPr>
              <a:t>.</a:t>
            </a:r>
            <a:endParaRPr lang="kk-KZ" sz="2800" dirty="0">
              <a:latin typeface="+mj-lt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31691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27796" y="482433"/>
            <a:ext cx="1091821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solidFill>
                  <a:srgbClr val="FFC000"/>
                </a:solidFill>
              </a:rPr>
              <a:t>Топтағы рөлдік позициялар. </a:t>
            </a:r>
            <a:r>
              <a:rPr lang="kk-KZ" sz="2800" dirty="0" smtClean="0"/>
              <a:t>В.И.Сиободчикова «әлеуметтік рөл» және «ойын рөлі» түсініктерін бөлді. «Әлеуметтік рөл»-өзара әрекетте адамдарға жабыстыратын, байланыс және қатынасты талдау бірлігі, ойындық рөл-еркін, бірақ уақытша қауымдастықты талдау бірлігі. Топтағы қатысушылардың рөлдері жалпы талдаудың мәні болады немесе кері байланысты репрезентациялайды. Мұндай тәсілдер өзіндік сана-сезімді дамытуға және жабысқақ немесе конструктивті емес әлеуметтік рөлдерден босатуға мүмкіндік береді.</a:t>
            </a:r>
          </a:p>
          <a:p>
            <a:r>
              <a:rPr lang="kk-KZ" sz="2800" b="1" dirty="0" smtClean="0">
                <a:solidFill>
                  <a:srgbClr val="FFC000"/>
                </a:solidFill>
              </a:rPr>
              <a:t>Топтық тұтастық түсінігі-топ </a:t>
            </a:r>
            <a:r>
              <a:rPr lang="kk-KZ" sz="2800" dirty="0" smtClean="0"/>
              <a:t>мүшелерінің өзара эмоционалды тартымдылығын және топпен қанағаттанушылығын сипаттайтын топтағы тұлғаралық өзара әрекетті және өзара қарым-қатынастың беріктігінің, бірлігінің және тұрақтылығының көрсеткіші.</a:t>
            </a:r>
            <a:endParaRPr lang="kk-KZ" sz="2800" dirty="0"/>
          </a:p>
        </p:txBody>
      </p:sp>
    </p:spTree>
    <p:extLst>
      <p:ext uri="{BB962C8B-B14F-4D97-AF65-F5344CB8AC3E}">
        <p14:creationId xmlns:p14="http://schemas.microsoft.com/office/powerpoint/2010/main" val="2338759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121162"/>
              </p:ext>
            </p:extLst>
          </p:nvPr>
        </p:nvGraphicFramePr>
        <p:xfrm>
          <a:off x="914400" y="771264"/>
          <a:ext cx="10029233" cy="5452115"/>
        </p:xfrm>
        <a:graphic>
          <a:graphicData uri="http://schemas.openxmlformats.org/drawingml/2006/table">
            <a:tbl>
              <a:tblPr firstRow="1" firstCol="1" bandRow="1"/>
              <a:tblGrid>
                <a:gridCol w="4003236"/>
                <a:gridCol w="6025997"/>
              </a:tblGrid>
              <a:tr h="6224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800" b="1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/>
                          <a:ea typeface="Helvetica Neue"/>
                          <a:cs typeface="Helvetica Neue"/>
                        </a:rPr>
                        <a:t>Теріс факторлар</a:t>
                      </a:r>
                      <a:endParaRPr lang="ru-RU" sz="1800" dirty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88900" marR="88900" marT="88900" marB="889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800" b="1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/>
                          <a:ea typeface="Helvetica Neue"/>
                          <a:cs typeface="Helvetica Neue"/>
                        </a:rPr>
                        <a:t>Оң факторлар</a:t>
                      </a:r>
                      <a:endParaRPr lang="ru-RU" sz="1800" dirty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88900" marR="88900" marT="88900" marB="889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9642">
                <a:tc>
                  <a:txBody>
                    <a:bodyPr/>
                    <a:lstStyle/>
                    <a:p>
                      <a:pPr marL="34290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k-KZ" sz="2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elvetica Neue"/>
                          <a:cs typeface="Helvetica Neue"/>
                        </a:rPr>
                        <a:t> </a:t>
                      </a:r>
                      <a:r>
                        <a:rPr lang="kk-KZ" sz="2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elvetica Neue"/>
                          <a:cs typeface="Helvetica Neue"/>
                        </a:rPr>
                        <a:t>ұсақ ішкі факторлардың пайда болуы;</a:t>
                      </a:r>
                      <a:endParaRPr lang="ru-RU" sz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  <a:p>
                      <a:pPr marL="342900" lvl="0" indent="-342900" algn="just" fontAlgn="base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kk-KZ" sz="2000" u="none" strike="noStrike" kern="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Arial"/>
                        </a:rPr>
                        <a:t>жеке топ мүшелері арасында алдын ала танысуы;</a:t>
                      </a:r>
                      <a:endParaRPr lang="ru-RU" sz="1400" u="none" strike="noStrike" kern="0" spc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Arial"/>
                      </a:endParaRPr>
                    </a:p>
                    <a:p>
                      <a:pPr marL="342900" lvl="0" indent="-342900" algn="just" fontAlgn="base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kk-KZ" sz="2000" u="none" strike="noStrike" kern="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Arial"/>
                        </a:rPr>
                        <a:t>жетекші жағынан басқара алмаушылық;</a:t>
                      </a:r>
                      <a:endParaRPr lang="ru-RU" sz="1400" u="none" strike="noStrike" kern="0" spc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Arial"/>
                      </a:endParaRPr>
                    </a:p>
                    <a:p>
                      <a:pPr marL="342900" lvl="0" indent="-342900" algn="just" fontAlgn="base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kk-KZ" sz="2000" u="none" strike="noStrike" kern="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Arial"/>
                        </a:rPr>
                        <a:t>бірыңғай мақсаттың жоқ болу.</a:t>
                      </a:r>
                      <a:endParaRPr lang="ru-RU" sz="1400" u="none" strike="noStrike" kern="0" spc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Arial"/>
                      </a:endParaRPr>
                    </a:p>
                  </a:txBody>
                  <a:tcPr marL="88900" marR="88900" marT="88900" marB="889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 fontAlgn="base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kk-KZ" sz="2000" u="none" strike="noStrike" kern="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Arial"/>
                        </a:rPr>
                        <a:t>қатысушылардың қызығушылықтарының, көз-қарастарының және құндылықтарының сәйкес келуі;</a:t>
                      </a:r>
                      <a:endParaRPr lang="ru-RU" sz="1400" u="none" strike="noStrike" kern="0" spc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Arial"/>
                      </a:endParaRPr>
                    </a:p>
                    <a:p>
                      <a:pPr marL="342900" lvl="0" indent="-342900" algn="just" fontAlgn="base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kk-KZ" sz="2000" u="none" strike="noStrike" kern="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Arial"/>
                        </a:rPr>
                        <a:t>құрамның жеткілікті гомогенді деңгейі;</a:t>
                      </a:r>
                      <a:endParaRPr lang="ru-RU" sz="1400" u="none" strike="noStrike" kern="0" spc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Arial"/>
                      </a:endParaRPr>
                    </a:p>
                    <a:p>
                      <a:pPr marL="342900" lvl="0" indent="-342900" algn="just" fontAlgn="base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kk-KZ" sz="2000" u="none" strike="noStrike" kern="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Arial"/>
                        </a:rPr>
                        <a:t>психологиялық қауіпсіздік атмосферасы;</a:t>
                      </a:r>
                      <a:endParaRPr lang="ru-RU" sz="1400" u="none" strike="noStrike" kern="0" spc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Arial"/>
                      </a:endParaRPr>
                    </a:p>
                    <a:p>
                      <a:pPr marL="342900" lvl="0" indent="-342900" algn="just" fontAlgn="base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kk-KZ" sz="2000" u="none" strike="noStrike" kern="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Arial"/>
                        </a:rPr>
                        <a:t>белсенді біріккен іс-әрекет;</a:t>
                      </a:r>
                      <a:endParaRPr lang="ru-RU" sz="1400" u="none" strike="noStrike" kern="0" spc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Arial"/>
                      </a:endParaRPr>
                    </a:p>
                    <a:p>
                      <a:pPr marL="342900" lvl="0" indent="-342900" algn="just" fontAlgn="base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kk-KZ" sz="2000" u="none" strike="noStrike" kern="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Arial"/>
                        </a:rPr>
                        <a:t>үлгі ретінде жетекшінің тартымдылығы;</a:t>
                      </a:r>
                      <a:endParaRPr lang="ru-RU" sz="1400" u="none" strike="noStrike" kern="0" spc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Arial"/>
                      </a:endParaRPr>
                    </a:p>
                    <a:p>
                      <a:pPr marL="342900" lvl="0" indent="-342900" algn="just" fontAlgn="base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kk-KZ" sz="2000" u="none" strike="noStrike" kern="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Arial"/>
                        </a:rPr>
                        <a:t>жетекшінің білікті жұмысы;</a:t>
                      </a:r>
                      <a:endParaRPr lang="ru-RU" sz="1400" u="none" strike="noStrike" kern="0" spc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Arial"/>
                      </a:endParaRPr>
                    </a:p>
                    <a:p>
                      <a:pPr marL="342900" lvl="0" indent="-342900" algn="just" fontAlgn="base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kk-KZ" sz="2000" u="none" strike="noStrike" kern="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Arial"/>
                        </a:rPr>
                        <a:t>бақталасушы топтардың болуы;</a:t>
                      </a:r>
                      <a:endParaRPr lang="ru-RU" sz="1400" u="none" strike="noStrike" kern="0" spc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Arial"/>
                      </a:endParaRPr>
                    </a:p>
                    <a:p>
                      <a:pPr marL="342900" lvl="0" indent="-342900" algn="just" fontAlgn="base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kk-KZ" sz="2000" u="none" strike="noStrike" kern="0" spc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"/>
                          <a:cs typeface="Arial"/>
                        </a:rPr>
                        <a:t>топқа оппозиционердің қатысуы.</a:t>
                      </a:r>
                      <a:endParaRPr lang="ru-RU" sz="1400" u="none" strike="noStrike" kern="0" spc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Arial"/>
                      </a:endParaRPr>
                    </a:p>
                  </a:txBody>
                  <a:tcPr marL="88900" marR="88900" marT="88900" marB="889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665538" y="9350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414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9433" y="175486"/>
            <a:ext cx="10836322" cy="5591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800"/>
              </a:spcBef>
              <a:spcAft>
                <a:spcPts val="0"/>
              </a:spcAft>
            </a:pPr>
            <a:r>
              <a:rPr lang="kk-KZ" sz="2400" dirty="0">
                <a:solidFill>
                  <a:srgbClr val="000000"/>
                </a:solidFill>
                <a:latin typeface="Times New Roman"/>
                <a:ea typeface="Times New Roman"/>
                <a:cs typeface="Helvetica Neue"/>
              </a:rPr>
              <a:t> </a:t>
            </a:r>
            <a:endParaRPr lang="ru-RU" sz="2400" dirty="0">
              <a:solidFill>
                <a:srgbClr val="000000"/>
              </a:solidFill>
              <a:latin typeface="Helvetica Neue"/>
              <a:ea typeface="Helvetica Neue"/>
              <a:cs typeface="Helvetica Neue"/>
            </a:endParaRPr>
          </a:p>
          <a:p>
            <a:pPr algn="just">
              <a:spcBef>
                <a:spcPts val="800"/>
              </a:spcBef>
              <a:spcAft>
                <a:spcPts val="0"/>
              </a:spcAft>
            </a:pPr>
            <a:r>
              <a:rPr lang="kk-KZ" sz="3200" b="1" dirty="0">
                <a:solidFill>
                  <a:srgbClr val="FFC000"/>
                </a:solidFill>
                <a:latin typeface="Times New Roman"/>
                <a:ea typeface="Helvetica Neue"/>
                <a:cs typeface="Helvetica Neue"/>
              </a:rPr>
              <a:t>Гомогенді және гетерогендік мәселесі</a:t>
            </a:r>
            <a:r>
              <a:rPr lang="kk-KZ" sz="3200" dirty="0">
                <a:solidFill>
                  <a:srgbClr val="FFC000"/>
                </a:solidFill>
                <a:latin typeface="Times New Roman"/>
                <a:ea typeface="Helvetica Neue"/>
                <a:cs typeface="Helvetica Neue"/>
              </a:rPr>
              <a:t> мынандай параметрлерді қосады: </a:t>
            </a:r>
            <a:r>
              <a:rPr lang="kk-KZ" sz="3200" dirty="0">
                <a:latin typeface="Times New Roman"/>
                <a:ea typeface="Helvetica Neue"/>
                <a:cs typeface="Helvetica Neue"/>
              </a:rPr>
              <a:t>1) жынысы, 2) жасы, 3) білімі, 4) интеллект деңгейі, 5) әлеуметтік статус, 6) тұлға типі және мінез-құлық стильі, 7) психологиялық мәселелер, 8) наным-сенім және құндылықты бағдарлар, 9) топқа қатысушылардың мақсаты.</a:t>
            </a:r>
            <a:endParaRPr lang="ru-RU" sz="3200" dirty="0">
              <a:latin typeface="Helvetica Neue"/>
              <a:ea typeface="Helvetica Neue"/>
              <a:cs typeface="Helvetica Neue"/>
            </a:endParaRPr>
          </a:p>
          <a:p>
            <a:pPr algn="just">
              <a:spcBef>
                <a:spcPts val="800"/>
              </a:spcBef>
              <a:spcAft>
                <a:spcPts val="0"/>
              </a:spcAft>
            </a:pPr>
            <a:r>
              <a:rPr lang="kk-KZ" sz="3200" dirty="0">
                <a:solidFill>
                  <a:srgbClr val="FFC000"/>
                </a:solidFill>
                <a:latin typeface="Times New Roman"/>
                <a:ea typeface="Helvetica Neue"/>
                <a:cs typeface="Helvetica Neue"/>
              </a:rPr>
              <a:t>К.Рудестам бойынша </a:t>
            </a:r>
            <a:r>
              <a:rPr lang="kk-KZ" sz="3200" dirty="0">
                <a:latin typeface="Times New Roman"/>
                <a:ea typeface="Helvetica Neue"/>
                <a:cs typeface="Helvetica Neue"/>
              </a:rPr>
              <a:t>қысқа курста сабақ өтілетін топта, эмоционалды қолдау функциясы болып табылады, онда гомогенділік жоғары болады, мақсаты тұлғаралық топтарда гетерогендіктің жоғарғы дәрежеде көрінуі пайдалы.</a:t>
            </a:r>
            <a:endParaRPr lang="ru-RU" sz="3200" dirty="0">
              <a:ln>
                <a:noFill/>
              </a:ln>
              <a:effectLst/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032541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4274" y="469905"/>
            <a:ext cx="10385946" cy="6054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ctr">
              <a:lnSpc>
                <a:spcPct val="107000"/>
              </a:lnSpc>
              <a:spcAft>
                <a:spcPts val="0"/>
              </a:spcAft>
            </a:pPr>
            <a:r>
              <a:rPr lang="kk-KZ" sz="2800" b="1" dirty="0" smtClean="0">
                <a:solidFill>
                  <a:srgbClr val="FFC000"/>
                </a:solidFill>
                <a:latin typeface="Times New Roman"/>
                <a:ea typeface="Calibri"/>
                <a:cs typeface="Times New Roman"/>
              </a:rPr>
              <a:t>ТРЕНИНГТ</a:t>
            </a:r>
            <a:r>
              <a:rPr lang="ms-MY" sz="2800" b="1" dirty="0" smtClean="0">
                <a:solidFill>
                  <a:srgbClr val="FFC000"/>
                </a:solidFill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b="1" dirty="0" smtClean="0">
                <a:solidFill>
                  <a:srgbClr val="FFC000"/>
                </a:solidFill>
                <a:latin typeface="Times New Roman"/>
                <a:ea typeface="Calibri"/>
                <a:cs typeface="Times New Roman"/>
              </a:rPr>
              <a:t>К САБАҚТАРДЫ ҰЙЫМДАСТЫРУ ЭТАПТАРЫ</a:t>
            </a:r>
          </a:p>
          <a:p>
            <a:pPr indent="228600" algn="just">
              <a:lnSpc>
                <a:spcPct val="107000"/>
              </a:lnSpc>
              <a:spcAft>
                <a:spcPts val="0"/>
              </a:spcAft>
            </a:pPr>
            <a:endParaRPr lang="kk-KZ" sz="2800" dirty="0">
              <a:latin typeface="Times New Roman"/>
              <a:ea typeface="Calibri"/>
              <a:cs typeface="Times New Roman"/>
            </a:endParaRPr>
          </a:p>
          <a:p>
            <a:pPr indent="228600" algn="just">
              <a:lnSpc>
                <a:spcPct val="107000"/>
              </a:lnSpc>
              <a:spcAft>
                <a:spcPts val="0"/>
              </a:spcAft>
            </a:pPr>
            <a:r>
              <a:rPr lang="kk-KZ" sz="2800" dirty="0">
                <a:latin typeface="Times New Roman"/>
                <a:ea typeface="Calibri"/>
                <a:cs typeface="Times New Roman"/>
              </a:rPr>
              <a:t>Тренингт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к сабақтарды ұйымдастырар алдында және сабақтың жоспарын құрмай тұрып тренингт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к сабақтардың ұйымдастыру формасын анықтап алу қажет.</a:t>
            </a:r>
          </a:p>
          <a:p>
            <a:pPr indent="228600" algn="just">
              <a:lnSpc>
                <a:spcPct val="107000"/>
              </a:lnSpc>
              <a:spcAft>
                <a:spcPts val="0"/>
              </a:spcAft>
            </a:pPr>
            <a:r>
              <a:rPr lang="kk-KZ" sz="2800" b="1" dirty="0">
                <a:solidFill>
                  <a:srgbClr val="FFC000"/>
                </a:solidFill>
                <a:latin typeface="Times New Roman"/>
                <a:ea typeface="Calibri"/>
                <a:cs typeface="Times New Roman"/>
              </a:rPr>
              <a:t>Н.В. Дзен және Юн. Пахомов 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тренингт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к сабақтарды ұйымдастырудағы үш нег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зг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 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форманы көрсетт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i:</a:t>
            </a:r>
          </a:p>
          <a:p>
            <a:pPr indent="228600" algn="just">
              <a:lnSpc>
                <a:spcPct val="107000"/>
              </a:lnSpc>
              <a:spcAft>
                <a:spcPts val="0"/>
              </a:spcAft>
            </a:pPr>
            <a:r>
              <a:rPr lang="ms-MY" sz="2800" dirty="0">
                <a:latin typeface="Times New Roman"/>
                <a:ea typeface="Calibri"/>
                <a:cs typeface="Times New Roman"/>
              </a:rPr>
              <a:t>1) 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интенсивт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 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курс;</a:t>
            </a:r>
          </a:p>
          <a:p>
            <a:pPr indent="228600" algn="just">
              <a:lnSpc>
                <a:spcPct val="107000"/>
              </a:lnSpc>
              <a:spcAft>
                <a:spcPts val="0"/>
              </a:spcAft>
            </a:pPr>
            <a:r>
              <a:rPr lang="kk-KZ" sz="2800" dirty="0">
                <a:latin typeface="Times New Roman"/>
                <a:ea typeface="Calibri"/>
                <a:cs typeface="Times New Roman"/>
              </a:rPr>
              <a:t>2) әрдайым сабақтар;</a:t>
            </a:r>
          </a:p>
          <a:p>
            <a:pPr indent="228600" algn="just">
              <a:lnSpc>
                <a:spcPct val="107000"/>
              </a:lnSpc>
              <a:spcAft>
                <a:spcPts val="0"/>
              </a:spcAft>
            </a:pPr>
            <a:r>
              <a:rPr lang="kk-KZ" sz="2800" dirty="0">
                <a:latin typeface="Times New Roman"/>
                <a:ea typeface="Calibri"/>
                <a:cs typeface="Times New Roman"/>
              </a:rPr>
              <a:t>З) эпизодтық кездесу.</a:t>
            </a:r>
          </a:p>
          <a:p>
            <a:pPr indent="228600" algn="just">
              <a:lnSpc>
                <a:spcPct val="107000"/>
              </a:lnSpc>
              <a:spcAft>
                <a:spcPts val="0"/>
              </a:spcAft>
            </a:pPr>
            <a:r>
              <a:rPr lang="kk-KZ" sz="2800" dirty="0">
                <a:latin typeface="Times New Roman"/>
                <a:ea typeface="Calibri"/>
                <a:cs typeface="Times New Roman"/>
              </a:rPr>
              <a:t>Бұл формалар бәр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нен бұрын жұмыстың көлем</a:t>
            </a:r>
            <a:r>
              <a:rPr lang="ms-MY" sz="2800" dirty="0">
                <a:latin typeface="Times New Roman"/>
                <a:ea typeface="Calibri"/>
                <a:cs typeface="Times New Roman"/>
              </a:rPr>
              <a:t>i</a:t>
            </a:r>
            <a:r>
              <a:rPr lang="kk-KZ" sz="2800" dirty="0">
                <a:latin typeface="Times New Roman"/>
                <a:ea typeface="Calibri"/>
                <a:cs typeface="Times New Roman"/>
              </a:rPr>
              <a:t>мен және болықтылығымен айырылады.</a:t>
            </a:r>
          </a:p>
        </p:txBody>
      </p:sp>
    </p:spTree>
    <p:extLst>
      <p:ext uri="{BB962C8B-B14F-4D97-AF65-F5344CB8AC3E}">
        <p14:creationId xmlns:p14="http://schemas.microsoft.com/office/powerpoint/2010/main" val="30072587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2144</TotalTime>
  <Words>1056</Words>
  <Application>Microsoft Office PowerPoint</Application>
  <PresentationFormat>Широкоэкранный</PresentationFormat>
  <Paragraphs>63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Helvetica Neue</vt:lpstr>
      <vt:lpstr>Palatino Linotype</vt:lpstr>
      <vt:lpstr>Times New Roman</vt:lpstr>
      <vt:lpstr>Wingdings</vt:lpstr>
      <vt:lpstr>Базовая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Мектепке  дейінгі тәрбие мен оқытуды жаңарту аясында оқу  бағдарламасының  түйінді идеялары</dc:title>
  <dc:creator>Нурислам</dc:creator>
  <cp:lastModifiedBy>Acer</cp:lastModifiedBy>
  <cp:revision>149</cp:revision>
  <dcterms:created xsi:type="dcterms:W3CDTF">2019-11-28T08:03:13Z</dcterms:created>
  <dcterms:modified xsi:type="dcterms:W3CDTF">2020-12-23T16:11:29Z</dcterms:modified>
</cp:coreProperties>
</file>